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67" r:id="rId4"/>
    <p:sldId id="271" r:id="rId5"/>
    <p:sldId id="276" r:id="rId6"/>
    <p:sldId id="277" r:id="rId7"/>
    <p:sldId id="278" r:id="rId8"/>
    <p:sldId id="279" r:id="rId9"/>
    <p:sldId id="280" r:id="rId10"/>
    <p:sldId id="283" r:id="rId11"/>
    <p:sldId id="281" r:id="rId12"/>
    <p:sldId id="262" r:id="rId13"/>
  </p:sldIdLst>
  <p:sldSz cx="12192000" cy="6858000"/>
  <p:notesSz cx="6858000" cy="9144000"/>
  <p:embeddedFontLst>
    <p:embeddedFont>
      <p:font typeface="Fira Sans" panose="020B0503050000020004" pitchFamily="34" charset="0"/>
      <p:regular r:id="rId15"/>
      <p:bold r:id="rId16"/>
      <p:italic r:id="rId17"/>
      <p:boldItalic r:id="rId18"/>
    </p:embeddedFont>
    <p:embeddedFont>
      <p:font typeface="Fira Sans Light" panose="020B0403050000020004" pitchFamily="34" charset="0"/>
      <p:regular r:id="rId19"/>
      <p:italic r:id="rId20"/>
    </p:embeddedFont>
    <p:embeddedFont>
      <p:font typeface="Fira Sans Medium" panose="020B0603050000020004" pitchFamily="34" charset="0"/>
      <p:regular r:id="rId21"/>
      <p:italic r:id="rId22"/>
    </p:embeddedFont>
    <p:embeddedFont>
      <p:font typeface="Fira Sans SemiBold" panose="020B0603050000020004" pitchFamily="34" charset="0"/>
      <p:bold r:id="rId23"/>
      <p:boldItalic r:id="rId24"/>
    </p:embeddedFont>
    <p:embeddedFont>
      <p:font typeface="나눔바른고딕" panose="020B0603020101020101" pitchFamily="50" charset="-127"/>
      <p:regular r:id="rId25"/>
      <p:bold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97B"/>
    <a:srgbClr val="E79724"/>
    <a:srgbClr val="000000"/>
    <a:srgbClr val="F5F6FA"/>
    <a:srgbClr val="F3F4F8"/>
    <a:srgbClr val="682A7D"/>
    <a:srgbClr val="5A256D"/>
    <a:srgbClr val="A587AF"/>
    <a:srgbClr val="FFFFFF"/>
    <a:srgbClr val="6C2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91EDD-BF66-4AD4-B227-FF5F95B9FA49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8B9E4-91C7-427A-8DFB-86DBC7549D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98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AE62C-E7EF-46F0-8465-86254C34267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7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8DE6ED-BFC4-4F0F-A87F-9E36D4871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6292BC4-F901-442C-A15C-CA1DF626E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A29012-84F9-401D-B23E-4CFB9D0B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75BA21-B29F-46B0-9C60-0A0B7F80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309C71-7041-4190-B8C1-BA670CBF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5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8D69A2-A67F-4C04-BD76-44A84315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C2FA59-983E-41FF-A448-B24A610CB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0FF5A-2F98-406C-A0AD-7DE730EF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8CE976-B6E0-4893-BA4E-ED29EE1E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41BA4B-CD2E-4E6B-89BA-B65AF6AD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8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86F0F78-FC24-4306-850D-F4B112364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52D0AE-E9F1-4F18-9A4E-18ED7CEAE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7744A0-E976-454B-AC77-8650CF5B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F1ADEC-07B9-4DA8-9B44-3EC7B444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2D6199-C56A-4715-B14B-8B9CF1B3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33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05AB5-883A-450C-83AF-B4704E4A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4CB416-A1E0-44F6-99DC-6730D6D58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BF59F0-2D2F-42A7-89BE-873CF4CC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1BBA85-CEA1-4F76-8E5E-459E5AA3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1D498F-91D7-49F7-92D8-5E1B044F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46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6003E4-6CAF-4FFA-8C8E-0449A88A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A59055-5662-4A8C-A13E-72A7070A3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A3ED8E-335C-4EF9-9F2D-3C5F7BF8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3323A7-FEB9-4DCE-9DF7-B2CE0F4E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613E7-EEC1-4850-87E1-8681E12B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7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1842EA-8FE9-4596-86E2-D2EC9EDA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304D7F-72A1-4469-8054-1E6711BBF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2683B8-1962-4D41-ABF3-AC179C5F3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0D78B1-02D8-4338-B6BF-E1EC717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283157-8E05-4A71-A1B5-B074B12A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63D3F9-8049-43A5-B553-F83F2D68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37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2CC0D8-E9CE-4A28-8662-7A064A74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22928E-50B0-4260-8482-78508EE48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C9D6ACB-74D5-4706-8E1A-FAE711A5F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36E3978-F1BB-43EF-9DEE-376A31C6C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348657-4C2F-4129-B75B-D3B4832A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565C045-118E-436D-8663-4FD950F3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6E7D6CA-59EF-4D0C-A76A-A59F492C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E5A6F0F-0634-4A55-BC83-FB95A7D9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7BC6E9-8F4A-4B26-AD9A-41A1A9BF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9B7B00-B351-45FD-A373-7DCC6FEF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4024CE-09BD-49BD-AB3D-72B6159B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BB0BD3-EE58-4F70-89C5-5B6E65B8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79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4FAE4E4-2686-4920-88D9-B5E94285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84FC7C6-F86A-4CE4-A04A-4DA76111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851B40-35D1-4B6C-8500-CDE485F8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96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B6F00D-AF3E-4004-9ED9-5B7D6856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CDA390-9449-492D-B2E7-240F81B1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9330B5D-AEF4-4A47-8882-D5ED36718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2E0D24-22BF-4477-9140-08D66189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03C46C-FA66-48F8-9851-5B21DB41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8A1460-E8C7-4B45-9259-2DC1E051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3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FB71E1-8269-42EE-8602-C071D509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8B6B5E6-F8CD-4A7F-9654-2FA3697C5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8B1957-5522-408E-8D1E-2A13BBBCE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D83551-99EF-4DD6-8CD1-71E791C9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005655-4C72-46F2-9061-A05CF869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632494-8B1D-408D-A7A8-FED092BE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72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6C5BE8-8BAF-4C7E-88B5-AE93F238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687154-DBD7-4D63-9456-3385458AC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3AAF3B-95C6-4B84-9639-B506E6E77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E995-1DA9-4D5D-8C34-9B5BB0040D01}" type="datetimeFigureOut">
              <a:rPr lang="ko-KR" altLang="en-US" smtClean="0"/>
              <a:t>2019-09-16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764ED6-DB35-4BAC-B4DD-2D8C8A38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051482-9C72-46E4-961D-C1882903D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1BF6-61EA-4158-B872-F4B3449CD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sp@cloocus.com" TargetMode="External"/><Relationship Id="rId5" Type="http://schemas.openxmlformats.org/officeDocument/2006/relationships/hyperlink" Target="http://www.clooops.com/" TargetMode="Externa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A97CCF2-4650-46AE-A2CA-70FC1CABE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1"/>
          <a:stretch/>
        </p:blipFill>
        <p:spPr>
          <a:xfrm>
            <a:off x="3411071" y="0"/>
            <a:ext cx="8780929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AE4B680-EF1A-4692-B77C-16AB068A0755}"/>
              </a:ext>
            </a:extLst>
          </p:cNvPr>
          <p:cNvSpPr/>
          <p:nvPr/>
        </p:nvSpPr>
        <p:spPr>
          <a:xfrm>
            <a:off x="-1" y="-1"/>
            <a:ext cx="5295088" cy="6858001"/>
          </a:xfrm>
          <a:prstGeom prst="rect">
            <a:avLst/>
          </a:prstGeom>
          <a:solidFill>
            <a:srgbClr val="682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2" name="그래픽 31">
            <a:extLst>
              <a:ext uri="{FF2B5EF4-FFF2-40B4-BE49-F238E27FC236}">
                <a16:creationId xmlns:a16="http://schemas.microsoft.com/office/drawing/2014/main" id="{70EF2482-AC41-4B49-A0FA-FE8D74D01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303" y="487379"/>
            <a:ext cx="1840742" cy="400807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F4268A2D-9D1E-4CCA-93CB-05A43FB71780}"/>
              </a:ext>
            </a:extLst>
          </p:cNvPr>
          <p:cNvGrpSpPr/>
          <p:nvPr/>
        </p:nvGrpSpPr>
        <p:grpSpPr>
          <a:xfrm>
            <a:off x="615954" y="5876178"/>
            <a:ext cx="3017240" cy="494443"/>
            <a:chOff x="1649069" y="5434925"/>
            <a:chExt cx="3017240" cy="49444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BCC0B7-49F9-44FF-B528-7E4072CC1141}"/>
                </a:ext>
              </a:extLst>
            </p:cNvPr>
            <p:cNvSpPr txBox="1"/>
            <p:nvPr/>
          </p:nvSpPr>
          <p:spPr>
            <a:xfrm>
              <a:off x="1649069" y="5434925"/>
              <a:ext cx="160653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600" dirty="0">
                  <a:solidFill>
                    <a:srgbClr val="E79724"/>
                  </a:solidFill>
                  <a:latin typeface="Fira Sans" panose="020B0503050000020004" pitchFamily="34" charset="0"/>
                  <a:cs typeface="Arial" panose="020B0604020202020204" pitchFamily="34" charset="0"/>
                </a:rPr>
                <a:t>Focus on Cloud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361404-36E0-4FCC-9380-4BFB13202CB7}"/>
                </a:ext>
              </a:extLst>
            </p:cNvPr>
            <p:cNvSpPr txBox="1"/>
            <p:nvPr/>
          </p:nvSpPr>
          <p:spPr>
            <a:xfrm>
              <a:off x="1660358" y="5670836"/>
              <a:ext cx="3005951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latin typeface="Fira Sans" panose="020B0503050000020004" pitchFamily="34" charset="0"/>
                  <a:cs typeface="Arial" panose="020B0604020202020204" pitchFamily="34" charset="0"/>
                </a:rPr>
                <a:t>Microsoft Azure Consulting Expert Group</a:t>
              </a:r>
            </a:p>
          </p:txBody>
        </p:sp>
      </p:grp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3DE9D65E-3D85-4C63-ACBB-D7A54C976690}"/>
              </a:ext>
            </a:extLst>
          </p:cNvPr>
          <p:cNvSpPr txBox="1">
            <a:spLocks/>
          </p:cNvSpPr>
          <p:nvPr/>
        </p:nvSpPr>
        <p:spPr>
          <a:xfrm>
            <a:off x="633952" y="3163603"/>
            <a:ext cx="3919194" cy="620083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Azure, The best CMP Tool                                                  </a:t>
            </a:r>
            <a:r>
              <a:rPr lang="en-US" altLang="ko-KR" sz="1400" dirty="0">
                <a:solidFill>
                  <a:srgbClr val="E79724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Reduce spending, Improve efficiency</a:t>
            </a:r>
            <a:endParaRPr lang="ko-KR" altLang="en-US" sz="1400" dirty="0">
              <a:solidFill>
                <a:srgbClr val="E79724"/>
              </a:solidFill>
              <a:latin typeface="Fira Sans" panose="020B0503050000020004" pitchFamily="34" charset="0"/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C506F17E-F331-47BB-BE5A-C44044F54823}"/>
              </a:ext>
            </a:extLst>
          </p:cNvPr>
          <p:cNvSpPr txBox="1">
            <a:spLocks/>
          </p:cNvSpPr>
          <p:nvPr/>
        </p:nvSpPr>
        <p:spPr>
          <a:xfrm>
            <a:off x="422336" y="2356780"/>
            <a:ext cx="5673664" cy="859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b="1" dirty="0">
                <a:solidFill>
                  <a:schemeClr val="bg1"/>
                </a:solidFill>
                <a:latin typeface="Fira Sans SemiBold" panose="020B0603050000020004" pitchFamily="34" charset="0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Fira Sans SemiBold" panose="020B0603050000020004" pitchFamily="34" charset="0"/>
              </a:rPr>
              <a:t>ClooOps</a:t>
            </a:r>
            <a:endParaRPr lang="ko-KR" altLang="en-US" sz="4800" b="1" spc="300" dirty="0">
              <a:solidFill>
                <a:srgbClr val="E79724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2290661-26F1-494A-B350-6A20BD525C70}"/>
              </a:ext>
            </a:extLst>
          </p:cNvPr>
          <p:cNvSpPr txBox="1">
            <a:spLocks/>
          </p:cNvSpPr>
          <p:nvPr/>
        </p:nvSpPr>
        <p:spPr>
          <a:xfrm>
            <a:off x="669153" y="1003376"/>
            <a:ext cx="9299599" cy="920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ClooOps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는 모든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클루커스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CSP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고객에게 제공되는 서비스 입니다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단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, SR Management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및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Monitoring </a:t>
            </a:r>
            <a:r>
              <a:rPr lang="en-US" altLang="ko-K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Dashboared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는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‘</a:t>
            </a:r>
            <a:r>
              <a:rPr lang="ko-KR" alt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클루커스</a:t>
            </a:r>
            <a:r>
              <a: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매니지드</a:t>
            </a:r>
            <a:r>
              <a: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 서비스 고객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’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에게 한 해 사용가능 합니다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4BDEA6-5135-4917-9FAD-E63184639D8F}"/>
              </a:ext>
            </a:extLst>
          </p:cNvPr>
          <p:cNvSpPr/>
          <p:nvPr/>
        </p:nvSpPr>
        <p:spPr>
          <a:xfrm>
            <a:off x="3051634" y="1793314"/>
            <a:ext cx="3690709" cy="3354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06AEE73-93B0-4FA0-9498-3663E787A23C}"/>
              </a:ext>
            </a:extLst>
          </p:cNvPr>
          <p:cNvSpPr/>
          <p:nvPr/>
        </p:nvSpPr>
        <p:spPr>
          <a:xfrm>
            <a:off x="6821735" y="1793314"/>
            <a:ext cx="3690709" cy="3354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4DBB7CB-95FA-4C5D-A5D8-6DAF55FE7EE4}"/>
              </a:ext>
            </a:extLst>
          </p:cNvPr>
          <p:cNvCxnSpPr>
            <a:cxnSpLocks/>
          </p:cNvCxnSpPr>
          <p:nvPr/>
        </p:nvCxnSpPr>
        <p:spPr>
          <a:xfrm>
            <a:off x="3109230" y="6494812"/>
            <a:ext cx="744904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970E41-347D-4B6F-9F17-AA127FDBE31E}"/>
              </a:ext>
            </a:extLst>
          </p:cNvPr>
          <p:cNvSpPr txBox="1"/>
          <p:nvPr/>
        </p:nvSpPr>
        <p:spPr>
          <a:xfrm>
            <a:off x="3189695" y="3104603"/>
            <a:ext cx="3665111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빌링 매니지먼트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-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최근예상비용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사용 내역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서비스별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리소스별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/ 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  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지역별 월간 비용 트렌드 분석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</a:t>
            </a:r>
            <a:r>
              <a:rPr lang="ko-KR" alt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어셋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매니지먼트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 Asset Dashboard,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서버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DB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및 스토리지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Network,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   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리소스 사용 현황 등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로그 매니지먼트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 Access, Event, Activity log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분석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어드바이저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분석에 근거한 클라우드 권장사항 제시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89DF0-6993-41A4-B4C5-3918477F166E}"/>
              </a:ext>
            </a:extLst>
          </p:cNvPr>
          <p:cNvSpPr txBox="1"/>
          <p:nvPr/>
        </p:nvSpPr>
        <p:spPr>
          <a:xfrm>
            <a:off x="6854806" y="3030053"/>
            <a:ext cx="3848164" cy="343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빌링 매니지먼트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최근예상비용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사용 내역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서비스별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리소스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별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/ 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  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지역별 월간 비용 트렌드 분석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</a:t>
            </a:r>
            <a:r>
              <a:rPr lang="ko-KR" alt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어셋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매니지먼트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Asset Dashboard,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서버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DB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및 스토리지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Network,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   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리소스 사용 현황 등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모니터링 대시보드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모니터링 툴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모니터링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CPU,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모니터링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디스크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 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모니터링 네트워크 실시간 확인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SR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매니지먼트 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로그 매니지먼트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Access, Event, Activity log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분석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〮 </a:t>
            </a:r>
            <a:r>
              <a:rPr lang="ko-KR" alt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어드바이저</a:t>
            </a:r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- 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분석에 근거한 클라우드 권장사항 제시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37C03CE-52A5-4EB5-B42C-7D1F67668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48" y="5016083"/>
            <a:ext cx="70130" cy="622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2455F01-9B5C-4D87-A68E-84A6067F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85" y="4345380"/>
            <a:ext cx="70130" cy="6228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E4149D6-CAD0-4C49-9DEF-E251026DF54F}"/>
              </a:ext>
            </a:extLst>
          </p:cNvPr>
          <p:cNvCxnSpPr>
            <a:cxnSpLocks/>
          </p:cNvCxnSpPr>
          <p:nvPr/>
        </p:nvCxnSpPr>
        <p:spPr>
          <a:xfrm>
            <a:off x="3070021" y="2514072"/>
            <a:ext cx="36651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7A883C6-FE5B-4063-AF7F-FCF501C82FA8}"/>
              </a:ext>
            </a:extLst>
          </p:cNvPr>
          <p:cNvCxnSpPr>
            <a:cxnSpLocks/>
          </p:cNvCxnSpPr>
          <p:nvPr/>
        </p:nvCxnSpPr>
        <p:spPr>
          <a:xfrm>
            <a:off x="6815597" y="2514072"/>
            <a:ext cx="36651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D2BFC26-EC00-41F6-B04F-476F977A0322}"/>
              </a:ext>
            </a:extLst>
          </p:cNvPr>
          <p:cNvGrpSpPr/>
          <p:nvPr/>
        </p:nvGrpSpPr>
        <p:grpSpPr>
          <a:xfrm>
            <a:off x="3044423" y="2180572"/>
            <a:ext cx="3690709" cy="690261"/>
            <a:chOff x="3261498" y="2180572"/>
            <a:chExt cx="3270982" cy="6902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E4E8BF-A77B-4BD1-A1CC-D1E36AFAAABD}"/>
                </a:ext>
              </a:extLst>
            </p:cNvPr>
            <p:cNvSpPr txBox="1"/>
            <p:nvPr/>
          </p:nvSpPr>
          <p:spPr>
            <a:xfrm>
              <a:off x="3261498" y="2180572"/>
              <a:ext cx="3270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클루커스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고객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(CSP)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F5205E-DF99-4111-83C7-A65542596C20}"/>
                </a:ext>
              </a:extLst>
            </p:cNvPr>
            <p:cNvSpPr txBox="1"/>
            <p:nvPr/>
          </p:nvSpPr>
          <p:spPr>
            <a:xfrm>
              <a:off x="3261498" y="2593834"/>
              <a:ext cx="3270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무료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A82EDA2-E280-4951-8177-632027742095}"/>
              </a:ext>
            </a:extLst>
          </p:cNvPr>
          <p:cNvGrpSpPr/>
          <p:nvPr/>
        </p:nvGrpSpPr>
        <p:grpSpPr>
          <a:xfrm>
            <a:off x="6828020" y="2180572"/>
            <a:ext cx="3652688" cy="690261"/>
            <a:chOff x="7031599" y="2180572"/>
            <a:chExt cx="3270982" cy="6902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9762CE-ABE2-4580-9413-02CE7C154A19}"/>
                </a:ext>
              </a:extLst>
            </p:cNvPr>
            <p:cNvSpPr txBox="1"/>
            <p:nvPr/>
          </p:nvSpPr>
          <p:spPr>
            <a:xfrm>
              <a:off x="7031599" y="2180572"/>
              <a:ext cx="3270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클루커스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매니지드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서비스 고객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8C7D23-C373-4EEB-9235-EBBED35E2E1B}"/>
                </a:ext>
              </a:extLst>
            </p:cNvPr>
            <p:cNvSpPr txBox="1"/>
            <p:nvPr/>
          </p:nvSpPr>
          <p:spPr>
            <a:xfrm>
              <a:off x="7031599" y="2593834"/>
              <a:ext cx="3270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무료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B9DBABC-D03C-4EEC-946E-764A2C0324A3}"/>
              </a:ext>
            </a:extLst>
          </p:cNvPr>
          <p:cNvCxnSpPr>
            <a:cxnSpLocks/>
          </p:cNvCxnSpPr>
          <p:nvPr/>
        </p:nvCxnSpPr>
        <p:spPr>
          <a:xfrm>
            <a:off x="1365063" y="2514072"/>
            <a:ext cx="16043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546A15B-168C-4F58-BFA4-26A236CA9F40}"/>
              </a:ext>
            </a:extLst>
          </p:cNvPr>
          <p:cNvSpPr/>
          <p:nvPr/>
        </p:nvSpPr>
        <p:spPr>
          <a:xfrm>
            <a:off x="1355404" y="1793314"/>
            <a:ext cx="1623638" cy="3354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73AEACC-7732-4F77-9823-5316DFB8F975}"/>
              </a:ext>
            </a:extLst>
          </p:cNvPr>
          <p:cNvCxnSpPr>
            <a:cxnSpLocks/>
          </p:cNvCxnSpPr>
          <p:nvPr/>
        </p:nvCxnSpPr>
        <p:spPr>
          <a:xfrm>
            <a:off x="1365063" y="6494812"/>
            <a:ext cx="160432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F8E49B3-5DC8-4AA1-8964-C7A7AB18B4B1}"/>
              </a:ext>
            </a:extLst>
          </p:cNvPr>
          <p:cNvSpPr txBox="1"/>
          <p:nvPr/>
        </p:nvSpPr>
        <p:spPr>
          <a:xfrm>
            <a:off x="1355404" y="2180572"/>
            <a:ext cx="16139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대상 </a:t>
            </a:r>
            <a:endParaRPr lang="en-US" altLang="ko-KR" sz="13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59DFC-3837-4944-84A1-D98F20C4DF0E}"/>
              </a:ext>
            </a:extLst>
          </p:cNvPr>
          <p:cNvSpPr txBox="1"/>
          <p:nvPr/>
        </p:nvSpPr>
        <p:spPr>
          <a:xfrm>
            <a:off x="1425781" y="4143448"/>
            <a:ext cx="1473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서비스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항목 </a:t>
            </a:r>
            <a:endParaRPr lang="en-US" altLang="ko-KR" sz="13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25C06-7361-49CE-B975-6320D7A821AD}"/>
              </a:ext>
            </a:extLst>
          </p:cNvPr>
          <p:cNvSpPr txBox="1"/>
          <p:nvPr/>
        </p:nvSpPr>
        <p:spPr>
          <a:xfrm>
            <a:off x="1355404" y="2575904"/>
            <a:ext cx="16139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요금</a:t>
            </a:r>
            <a:endParaRPr lang="en-US" altLang="ko-KR" sz="13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0DAB17D0-34DE-423B-944C-F7751A0A2D26}"/>
              </a:ext>
            </a:extLst>
          </p:cNvPr>
          <p:cNvCxnSpPr>
            <a:cxnSpLocks/>
          </p:cNvCxnSpPr>
          <p:nvPr/>
        </p:nvCxnSpPr>
        <p:spPr>
          <a:xfrm>
            <a:off x="1365063" y="2909404"/>
            <a:ext cx="16043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D339422B-D98F-46BC-8AEC-97AAD06FB1FD}"/>
              </a:ext>
            </a:extLst>
          </p:cNvPr>
          <p:cNvCxnSpPr>
            <a:cxnSpLocks/>
          </p:cNvCxnSpPr>
          <p:nvPr/>
        </p:nvCxnSpPr>
        <p:spPr>
          <a:xfrm>
            <a:off x="3070021" y="2909404"/>
            <a:ext cx="36651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D82A96E-0390-4CD6-A91E-38D33C296535}"/>
              </a:ext>
            </a:extLst>
          </p:cNvPr>
          <p:cNvCxnSpPr>
            <a:cxnSpLocks/>
          </p:cNvCxnSpPr>
          <p:nvPr/>
        </p:nvCxnSpPr>
        <p:spPr>
          <a:xfrm>
            <a:off x="6815597" y="2909404"/>
            <a:ext cx="36651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2C2306-6240-491B-AEB4-ED619A96EC4C}"/>
              </a:ext>
            </a:extLst>
          </p:cNvPr>
          <p:cNvSpPr txBox="1"/>
          <p:nvPr/>
        </p:nvSpPr>
        <p:spPr>
          <a:xfrm flipH="1">
            <a:off x="1355405" y="1808240"/>
            <a:ext cx="1623637" cy="30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구분</a:t>
            </a:r>
            <a:endParaRPr lang="en-US" altLang="ko-KR" sz="13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C0C059-D141-4DD7-8C19-8D1724E62DCE}"/>
              </a:ext>
            </a:extLst>
          </p:cNvPr>
          <p:cNvSpPr txBox="1"/>
          <p:nvPr/>
        </p:nvSpPr>
        <p:spPr>
          <a:xfrm>
            <a:off x="3051635" y="1808240"/>
            <a:ext cx="3690708" cy="30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solidFill>
                  <a:schemeClr val="bg1"/>
                </a:solidFill>
                <a:latin typeface="Fira Sans SemiBold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Basic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1A535C-FA2A-48C3-A4EC-48B151270A05}"/>
              </a:ext>
            </a:extLst>
          </p:cNvPr>
          <p:cNvSpPr txBox="1"/>
          <p:nvPr/>
        </p:nvSpPr>
        <p:spPr>
          <a:xfrm>
            <a:off x="6821736" y="1808240"/>
            <a:ext cx="3690708" cy="30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solidFill>
                  <a:schemeClr val="bg1"/>
                </a:solidFill>
                <a:latin typeface="Fira Sans SemiBold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Advanced</a:t>
            </a: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E1610ECE-18F2-43DD-8183-BFC9A5B58461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3500" b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요금 정책</a:t>
            </a:r>
            <a:endParaRPr lang="ko-KR" altLang="en-US" sz="35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85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제목 1">
            <a:extLst>
              <a:ext uri="{FF2B5EF4-FFF2-40B4-BE49-F238E27FC236}">
                <a16:creationId xmlns:a16="http://schemas.microsoft.com/office/drawing/2014/main" id="{3B794516-F3C3-4B4A-B9BA-FB15F1E8F17C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ClooOps</a:t>
            </a:r>
            <a:r>
              <a:rPr lang="ko-KR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접속하기 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43C886C5-E8C0-4EBC-BF71-A289AA81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56" y="1657871"/>
            <a:ext cx="6658075" cy="4158075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id="{A63510C2-A7F5-4C53-8A11-0D0C59CC5A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610"/>
          <a:stretch/>
        </p:blipFill>
        <p:spPr>
          <a:xfrm>
            <a:off x="5257008" y="1370713"/>
            <a:ext cx="6944323" cy="469787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E59AFDB-14FF-4BB8-8DAD-1AEA2D474AA3}"/>
              </a:ext>
            </a:extLst>
          </p:cNvPr>
          <p:cNvSpPr txBox="1"/>
          <p:nvPr/>
        </p:nvSpPr>
        <p:spPr>
          <a:xfrm>
            <a:off x="664204" y="1393326"/>
            <a:ext cx="4300471" cy="586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접속하기</a:t>
            </a: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  <a:hlinkClick r:id="rId5"/>
              </a:rPr>
              <a:t>www.clooops.com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로그인</a:t>
            </a:r>
            <a:endParaRPr lang="en-US" altLang="ko-KR" sz="1500" b="1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Medium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ID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Medium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Medium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Medium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사용자 아이디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Medium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PW :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초기접속 시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, 0000</a:t>
            </a: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직접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체험하시고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ClooOps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에 대한 궁금증을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바로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해결하십시오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! </a:t>
            </a:r>
          </a:p>
          <a:p>
            <a:pPr>
              <a:lnSpc>
                <a:spcPct val="12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Medium" panose="020B06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Helpdesk</a:t>
            </a:r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T : 070-4254-3402 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E :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  <a:hlinkClick r:id="rId6"/>
              </a:rPr>
              <a:t>msp@cloocus.com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" panose="020B05030500000200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Fira Sans" panose="020B05030500000200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쉽고 편리한 클라우드 관리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지금 시작해 보세요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!  </a:t>
            </a: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C2A0005-6008-4CA9-AF3C-4443DAA3BB71}"/>
              </a:ext>
            </a:extLst>
          </p:cNvPr>
          <p:cNvCxnSpPr/>
          <p:nvPr/>
        </p:nvCxnSpPr>
        <p:spPr>
          <a:xfrm>
            <a:off x="743578" y="4126584"/>
            <a:ext cx="251209" cy="0"/>
          </a:xfrm>
          <a:prstGeom prst="line">
            <a:avLst/>
          </a:prstGeom>
          <a:ln w="28575">
            <a:solidFill>
              <a:srgbClr val="672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4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ì±ì¸, ì¬ëë¤, ì¬ì, ë¨ì, ì±ì·¨, ìíë¦¬ì¹´ê³, ê³ì½, ë¬´ê¸°, ìììì, ì¬ì, ìº ì¹´ì¤, ì¶í">
            <a:extLst>
              <a:ext uri="{FF2B5EF4-FFF2-40B4-BE49-F238E27FC236}">
                <a16:creationId xmlns:a16="http://schemas.microsoft.com/office/drawing/2014/main" id="{D2D9F01B-86A4-4013-B90D-7EB3799D4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9" r="26155"/>
          <a:stretch/>
        </p:blipFill>
        <p:spPr bwMode="auto">
          <a:xfrm>
            <a:off x="5295086" y="0"/>
            <a:ext cx="6896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제목 1">
            <a:extLst>
              <a:ext uri="{FF2B5EF4-FFF2-40B4-BE49-F238E27FC236}">
                <a16:creationId xmlns:a16="http://schemas.microsoft.com/office/drawing/2014/main" id="{C01092A6-7914-441E-8607-F878558DBBDE}"/>
              </a:ext>
            </a:extLst>
          </p:cNvPr>
          <p:cNvSpPr txBox="1">
            <a:spLocks/>
          </p:cNvSpPr>
          <p:nvPr/>
        </p:nvSpPr>
        <p:spPr>
          <a:xfrm>
            <a:off x="422336" y="2569191"/>
            <a:ext cx="5673664" cy="859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latin typeface="Fira Sans Light" panose="020B0403050000020004" pitchFamily="34" charset="0"/>
              </a:rPr>
              <a:t> Thank you</a:t>
            </a:r>
            <a:endParaRPr lang="ko-KR" altLang="en-US" sz="4800" dirty="0">
              <a:solidFill>
                <a:schemeClr val="bg1"/>
              </a:solidFill>
              <a:latin typeface="Fira Sans Light" panose="020B0403050000020004" pitchFamily="34" charset="0"/>
            </a:endParaRP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BEC4115B-2074-456F-A1F2-F34E0C31D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303" y="487379"/>
            <a:ext cx="1840742" cy="400807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4DFFCE40-166B-40C7-B555-FEAA364347FB}"/>
              </a:ext>
            </a:extLst>
          </p:cNvPr>
          <p:cNvGrpSpPr/>
          <p:nvPr/>
        </p:nvGrpSpPr>
        <p:grpSpPr>
          <a:xfrm>
            <a:off x="615954" y="5876178"/>
            <a:ext cx="3017240" cy="494443"/>
            <a:chOff x="1649069" y="5434925"/>
            <a:chExt cx="3017240" cy="4944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AC8A79-35AE-4523-B653-553A6A0B334D}"/>
                </a:ext>
              </a:extLst>
            </p:cNvPr>
            <p:cNvSpPr txBox="1"/>
            <p:nvPr/>
          </p:nvSpPr>
          <p:spPr>
            <a:xfrm>
              <a:off x="1649069" y="5434925"/>
              <a:ext cx="160653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600" dirty="0">
                  <a:solidFill>
                    <a:srgbClr val="E79724"/>
                  </a:solidFill>
                  <a:latin typeface="Fira Sans" panose="020B0503050000020004" pitchFamily="34" charset="0"/>
                  <a:cs typeface="Arial" panose="020B0604020202020204" pitchFamily="34" charset="0"/>
                </a:rPr>
                <a:t>Focus on Cloud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B4FCAD-908F-4468-96B0-1744FDFB2803}"/>
                </a:ext>
              </a:extLst>
            </p:cNvPr>
            <p:cNvSpPr txBox="1"/>
            <p:nvPr/>
          </p:nvSpPr>
          <p:spPr>
            <a:xfrm>
              <a:off x="1660358" y="5670836"/>
              <a:ext cx="3005951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latin typeface="Fira Sans" panose="020B0503050000020004" pitchFamily="34" charset="0"/>
                  <a:cs typeface="Arial" panose="020B0604020202020204" pitchFamily="34" charset="0"/>
                </a:rPr>
                <a:t>Microsoft Azure Consulting Expert Group</a:t>
              </a: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79ECAA2-BBEC-4EA3-964D-5970AC301FBD}"/>
              </a:ext>
            </a:extLst>
          </p:cNvPr>
          <p:cNvSpPr/>
          <p:nvPr/>
        </p:nvSpPr>
        <p:spPr>
          <a:xfrm>
            <a:off x="-2" y="0"/>
            <a:ext cx="5295088" cy="6858001"/>
          </a:xfrm>
          <a:prstGeom prst="rect">
            <a:avLst/>
          </a:prstGeom>
          <a:solidFill>
            <a:srgbClr val="682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DD2842AE-246C-402F-BDAF-3607E903CF11}"/>
              </a:ext>
            </a:extLst>
          </p:cNvPr>
          <p:cNvSpPr txBox="1">
            <a:spLocks/>
          </p:cNvSpPr>
          <p:nvPr/>
        </p:nvSpPr>
        <p:spPr>
          <a:xfrm>
            <a:off x="422335" y="2811133"/>
            <a:ext cx="5673664" cy="859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latin typeface="Fira Sans SemiBold" panose="020B0603050000020004" pitchFamily="34" charset="0"/>
              </a:rPr>
              <a:t> Thank you</a:t>
            </a:r>
            <a:endParaRPr lang="ko-KR" altLang="en-US" sz="4800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325D697F-E439-4044-B9C3-733E27503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302" y="487380"/>
            <a:ext cx="1840742" cy="4008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175D64D-44DA-4C76-A71C-D545098E5C1D}"/>
              </a:ext>
            </a:extLst>
          </p:cNvPr>
          <p:cNvSpPr txBox="1"/>
          <p:nvPr/>
        </p:nvSpPr>
        <p:spPr>
          <a:xfrm>
            <a:off x="615953" y="5876179"/>
            <a:ext cx="160653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dirty="0">
                <a:solidFill>
                  <a:srgbClr val="E7972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Focus on Cloud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3C20B4-E073-4DDE-A9EC-3A1A17ECE552}"/>
              </a:ext>
            </a:extLst>
          </p:cNvPr>
          <p:cNvSpPr txBox="1"/>
          <p:nvPr/>
        </p:nvSpPr>
        <p:spPr>
          <a:xfrm>
            <a:off x="627242" y="6112090"/>
            <a:ext cx="300595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Microsoft Azure Consulting Expert Group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8DCAD51-CF5A-4465-9BD7-8D33143079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27" y="5837042"/>
            <a:ext cx="1445803" cy="492037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28897717-0A52-4640-A1F6-2A2298EA5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66780" y="5710285"/>
            <a:ext cx="1878103" cy="7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실내, 테이블, 노트북, 벽이(가) 표시된 사진&#10;&#10;자동 생성된 설명">
            <a:extLst>
              <a:ext uri="{FF2B5EF4-FFF2-40B4-BE49-F238E27FC236}">
                <a16:creationId xmlns:a16="http://schemas.microsoft.com/office/drawing/2014/main" id="{9E2D1672-43AE-4693-8323-4773B1E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C40294C-095E-48FB-8753-C3283D9346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F9BCF1F-2D17-4CF8-8C56-A84C5DD3E29C}"/>
              </a:ext>
            </a:extLst>
          </p:cNvPr>
          <p:cNvSpPr txBox="1">
            <a:spLocks/>
          </p:cNvSpPr>
          <p:nvPr/>
        </p:nvSpPr>
        <p:spPr>
          <a:xfrm>
            <a:off x="604661" y="1332689"/>
            <a:ext cx="8641925" cy="1410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ko-KR" altLang="en-US" sz="3600" b="1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클라우드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비용을 </a:t>
            </a:r>
            <a:r>
              <a:rPr lang="ko-KR" altLang="en-US" sz="3600" b="1" dirty="0">
                <a:solidFill>
                  <a:srgbClr val="E79724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정확하고 효율적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으로 </a:t>
            </a:r>
            <a:endParaRPr lang="en-US" altLang="ko-KR" sz="3600" b="1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3600" b="1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사용할 수 있는 최적의 툴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! </a:t>
            </a:r>
            <a:endParaRPr lang="ko-KR" altLang="en-US" sz="3600" b="1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7F53C-1F6E-4243-8B09-E3CE6E7AE488}"/>
              </a:ext>
            </a:extLst>
          </p:cNvPr>
          <p:cNvSpPr txBox="1"/>
          <p:nvPr/>
        </p:nvSpPr>
        <p:spPr>
          <a:xfrm>
            <a:off x="604661" y="3063658"/>
            <a:ext cx="8593061" cy="223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err="1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클루커스에서</a:t>
            </a: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 개발한  </a:t>
            </a:r>
            <a:r>
              <a:rPr lang="en-US" altLang="ko-KR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Microsoft </a:t>
            </a:r>
            <a:r>
              <a:rPr lang="en-US" altLang="ko-KR" dirty="0">
                <a:solidFill>
                  <a:schemeClr val="bg1"/>
                </a:solidFill>
                <a:latin typeface="Fira Sans" panose="020B0503050000020004" pitchFamily="34" charset="0"/>
                <a:ea typeface="나눔바른고딕" panose="020B0603020101020101" charset="-127"/>
              </a:rPr>
              <a:t>Azure</a:t>
            </a:r>
            <a:r>
              <a:rPr lang="en-US" altLang="ko-KR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관리 툴인</a:t>
            </a:r>
            <a:r>
              <a:rPr lang="en-US" altLang="ko-KR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Fira Sans" panose="020B0503050000020004" pitchFamily="34" charset="0"/>
                <a:ea typeface="나눔바른고딕" panose="020B0603020101020101" charset="-127"/>
              </a:rPr>
              <a:t>ClooOp</a:t>
            </a:r>
            <a:r>
              <a:rPr lang="en-US" altLang="ko-KR" b="1" dirty="0" err="1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s</a:t>
            </a: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는 </a:t>
            </a:r>
            <a:endParaRPr lang="en-US" altLang="ko-KR" dirty="0">
              <a:solidFill>
                <a:schemeClr val="bg1"/>
              </a:solidFill>
              <a:latin typeface="나눔바른고딕" panose="020B0603020101020101" charset="-127"/>
              <a:ea typeface="나눔바른고딕" panose="020B0603020101020101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클라우드 비용 관리</a:t>
            </a:r>
            <a:r>
              <a:rPr lang="en-US" altLang="ko-KR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클라우드 모니터링 및 서비스 요청에 이르기까지 </a:t>
            </a:r>
            <a:endParaRPr lang="en-US" altLang="ko-KR" dirty="0">
              <a:solidFill>
                <a:schemeClr val="bg1"/>
              </a:solidFill>
              <a:latin typeface="나눔바른고딕" panose="020B0603020101020101" charset="-127"/>
              <a:ea typeface="나눔바른고딕" panose="020B0603020101020101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클라우드 사용의 </a:t>
            </a:r>
            <a:r>
              <a:rPr lang="en-US" altLang="ko-KR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1-2-3</a:t>
            </a: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을</a:t>
            </a:r>
            <a:r>
              <a:rPr lang="en-US" altLang="ko-KR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제공해 주는 툴입니다</a:t>
            </a:r>
            <a:endParaRPr lang="en-US" altLang="ko-KR" dirty="0">
              <a:solidFill>
                <a:schemeClr val="bg1"/>
              </a:solidFill>
              <a:latin typeface="나눔바른고딕" panose="020B0603020101020101" charset="-127"/>
              <a:ea typeface="나눔바른고딕" panose="020B0603020101020101" charset="-127"/>
            </a:endParaRPr>
          </a:p>
          <a:p>
            <a:pPr>
              <a:lnSpc>
                <a:spcPct val="130000"/>
              </a:lnSpc>
            </a:pPr>
            <a:endParaRPr lang="en-US" altLang="ko-KR" dirty="0">
              <a:solidFill>
                <a:schemeClr val="bg1"/>
              </a:solidFill>
              <a:latin typeface="나눔바른고딕" panose="020B0603020101020101" charset="-127"/>
              <a:ea typeface="나눔바른고딕" panose="020B0603020101020101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solidFill>
                  <a:srgbClr val="E79724"/>
                </a:solidFill>
                <a:latin typeface="Fira Sans Medium" panose="020B0603050000020004" pitchFamily="34" charset="0"/>
                <a:ea typeface="나눔바른고딕" panose="020B0603020101020101" charset="-127"/>
              </a:rPr>
              <a:t>Reduce spending, Improve efficiency</a:t>
            </a:r>
            <a:endParaRPr lang="en-US" altLang="ko-KR" dirty="0">
              <a:solidFill>
                <a:schemeClr val="bg1"/>
              </a:solidFill>
              <a:latin typeface="Fira Sans Medium" panose="020B0603050000020004" pitchFamily="34" charset="0"/>
              <a:ea typeface="나눔바른고딕" panose="020B0603020101020101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 err="1">
                <a:solidFill>
                  <a:srgbClr val="E79724"/>
                </a:solidFill>
                <a:latin typeface="Fira Sans Medium" panose="020B0603050000020004" pitchFamily="34" charset="0"/>
                <a:ea typeface="나눔바른고딕" panose="020B0603020101020101" charset="-127"/>
              </a:rPr>
              <a:t>ClooOps</a:t>
            </a:r>
            <a:r>
              <a:rPr lang="ko-KR" altLang="en-US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와 함께 클라우드를 쉽고 편리하게 관리하십시오</a:t>
            </a:r>
            <a:r>
              <a:rPr lang="en-US" altLang="ko-KR" dirty="0">
                <a:solidFill>
                  <a:schemeClr val="bg1"/>
                </a:solidFill>
                <a:latin typeface="나눔바른고딕" panose="020B0603020101020101" charset="-127"/>
                <a:ea typeface="나눔바른고딕" panose="020B0603020101020101" charset="-127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3681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B60645C6-D072-491B-8562-74B9D35C2957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주요 특징</a:t>
            </a: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8E0F3D1A-2DEE-4F97-AB02-5CD271C7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4462" y="4393352"/>
            <a:ext cx="992748" cy="88484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3F830852-F1E8-47C5-973F-AA1C84AC946F}"/>
              </a:ext>
            </a:extLst>
          </p:cNvPr>
          <p:cNvGrpSpPr/>
          <p:nvPr/>
        </p:nvGrpSpPr>
        <p:grpSpPr>
          <a:xfrm>
            <a:off x="2029977" y="2215461"/>
            <a:ext cx="3805173" cy="1304195"/>
            <a:chOff x="2029977" y="1976653"/>
            <a:chExt cx="3805173" cy="13041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82EDA8-C41E-40E3-BC24-790369C53125}"/>
                </a:ext>
              </a:extLst>
            </p:cNvPr>
            <p:cNvSpPr txBox="1"/>
            <p:nvPr/>
          </p:nvSpPr>
          <p:spPr>
            <a:xfrm>
              <a:off x="2029977" y="1976653"/>
              <a:ext cx="3487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rgbClr val="682A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빌링 및 사용량 관리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351831-41B3-4A9C-9F04-ABFFB8A5A5EA}"/>
                </a:ext>
              </a:extLst>
            </p:cNvPr>
            <p:cNvSpPr txBox="1"/>
            <p:nvPr/>
          </p:nvSpPr>
          <p:spPr>
            <a:xfrm>
              <a:off x="2029977" y="2320970"/>
              <a:ext cx="3805173" cy="95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단순하게 표시되던 과금 정보를 리소스별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, 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서비스별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지역별로 나눠 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기간별로 확인할 수 있는 기능으로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과금에 대한 정확한 분석을 바탕으로 낭비되는 리소스를 </a:t>
              </a: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최소화 할 수 있습니다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45AFAD59-6A2D-4B3D-BB43-E4FE3AB5B03C}"/>
              </a:ext>
            </a:extLst>
          </p:cNvPr>
          <p:cNvGrpSpPr/>
          <p:nvPr/>
        </p:nvGrpSpPr>
        <p:grpSpPr>
          <a:xfrm>
            <a:off x="7359712" y="2215461"/>
            <a:ext cx="3918894" cy="1304195"/>
            <a:chOff x="7359712" y="1976653"/>
            <a:chExt cx="3918894" cy="13041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84AC54-88F6-4753-ACBB-72F55F4B6900}"/>
                </a:ext>
              </a:extLst>
            </p:cNvPr>
            <p:cNvSpPr txBox="1"/>
            <p:nvPr/>
          </p:nvSpPr>
          <p:spPr>
            <a:xfrm>
              <a:off x="7359712" y="1976653"/>
              <a:ext cx="3487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rgbClr val="682A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서비스 요청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0D9AEF-0DE8-4D6E-ACA1-EDC514F07733}"/>
                </a:ext>
              </a:extLst>
            </p:cNvPr>
            <p:cNvSpPr txBox="1"/>
            <p:nvPr/>
          </p:nvSpPr>
          <p:spPr>
            <a:xfrm>
              <a:off x="7359712" y="2320970"/>
              <a:ext cx="3918894" cy="95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클루커스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매니지드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서비스 이용 고객은 </a:t>
              </a:r>
              <a:r>
                <a:rPr lang="en-US" altLang="ko-KR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ClooOps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를 통해 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SR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을 요청하실 수 있으며 </a:t>
              </a:r>
              <a:r>
                <a:rPr lang="ko-KR" altLang="en-US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클루커스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전담 컨설턴트는 </a:t>
              </a: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이를 처리하며 처리가 어려운 상황 발생 시 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Microsoft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본사에 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SR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을 직접 요청하여 이슈상황에 대응해 드리고 있습니다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BB04694-94D2-4EAE-B89D-218AB531E651}"/>
              </a:ext>
            </a:extLst>
          </p:cNvPr>
          <p:cNvGrpSpPr/>
          <p:nvPr/>
        </p:nvGrpSpPr>
        <p:grpSpPr>
          <a:xfrm>
            <a:off x="2029977" y="3963614"/>
            <a:ext cx="3822183" cy="1744316"/>
            <a:chOff x="2029977" y="3922036"/>
            <a:chExt cx="3822183" cy="17443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AD05F23-9640-4319-9665-99C53B4E6350}"/>
                </a:ext>
              </a:extLst>
            </p:cNvPr>
            <p:cNvSpPr txBox="1"/>
            <p:nvPr/>
          </p:nvSpPr>
          <p:spPr>
            <a:xfrm>
              <a:off x="2029977" y="3922036"/>
              <a:ext cx="3487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rgbClr val="682A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클라우드 모니터링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648F00-1BA7-47BB-AAD8-99C5627BDA6A}"/>
                </a:ext>
              </a:extLst>
            </p:cNvPr>
            <p:cNvSpPr txBox="1"/>
            <p:nvPr/>
          </p:nvSpPr>
          <p:spPr>
            <a:xfrm>
              <a:off x="2029977" y="4266353"/>
              <a:ext cx="3822183" cy="13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다양하고 복잡하게 퍼져 있는 클라우드 리소스를  </a:t>
              </a: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ClooOps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로 한 곳에서 편리하게 통합 관리 할 수 있습니다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클라우드 리소스에 대한 모니터링 헬스체크가 제공되며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클루커스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매니지드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 서비스 이용 고객에게는 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Grafana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를 </a:t>
              </a: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활용한 실시간 분석 대시보드를 제공해 드리고 있습니다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.  </a:t>
              </a:r>
            </a:p>
            <a:p>
              <a:pPr>
                <a:lnSpc>
                  <a:spcPct val="130000"/>
                </a:lnSpc>
              </a:pP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3D3C562-785B-4010-9FEC-3ACF6681C32C}"/>
              </a:ext>
            </a:extLst>
          </p:cNvPr>
          <p:cNvGrpSpPr/>
          <p:nvPr/>
        </p:nvGrpSpPr>
        <p:grpSpPr>
          <a:xfrm>
            <a:off x="7359712" y="4073645"/>
            <a:ext cx="3918894" cy="1524255"/>
            <a:chOff x="7359712" y="3922036"/>
            <a:chExt cx="3918894" cy="152425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309B01-94E7-4F10-8E88-2AF92110C69C}"/>
                </a:ext>
              </a:extLst>
            </p:cNvPr>
            <p:cNvSpPr txBox="1"/>
            <p:nvPr/>
          </p:nvSpPr>
          <p:spPr>
            <a:xfrm>
              <a:off x="7359712" y="3922036"/>
              <a:ext cx="3487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rgbClr val="682A7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클라우드 자산관리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E312D4-56A5-46D4-B33B-7513DA8E3939}"/>
                </a:ext>
              </a:extLst>
            </p:cNvPr>
            <p:cNvSpPr txBox="1"/>
            <p:nvPr/>
          </p:nvSpPr>
          <p:spPr>
            <a:xfrm>
              <a:off x="7359712" y="4266353"/>
              <a:ext cx="3918894" cy="117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모든 리소스는 고객의 자산입니다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. 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고객의 소중한 자산을 </a:t>
              </a: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잘 관리하고 운영하기 위해 자산 현황을 실시간으로</a:t>
              </a: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확인하실 수 있고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, </a:t>
              </a: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사용량 증감에 따른 비용 예산 측정도 </a:t>
              </a: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가능한 여러가지 기능을 제공해 드리고 있습니다</a:t>
              </a:r>
              <a:r>
                <a:rPr lang="en-US" altLang="ko-KR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30000"/>
                </a:lnSpc>
              </a:pPr>
              <a:endPara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BCBC46-3035-4119-8605-32FB2DA8B3C4}"/>
              </a:ext>
            </a:extLst>
          </p:cNvPr>
          <p:cNvSpPr txBox="1"/>
          <p:nvPr/>
        </p:nvSpPr>
        <p:spPr>
          <a:xfrm>
            <a:off x="636496" y="1150070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바른고딕" panose="020B0603020101020101" charset="-127"/>
                <a:ea typeface="나눔바른고딕" panose="020B0603020101020101" charset="-127"/>
              </a:rPr>
              <a:t>클라우드 관리</a:t>
            </a:r>
            <a:r>
              <a:rPr lang="en-US" altLang="ko-KR" dirty="0">
                <a:latin typeface="나눔바른고딕" panose="020B0603020101020101" charset="-127"/>
                <a:ea typeface="나눔바른고딕" panose="020B0603020101020101" charset="-127"/>
              </a:rPr>
              <a:t>, </a:t>
            </a:r>
            <a:r>
              <a:rPr lang="ko-KR" altLang="en-US" dirty="0">
                <a:latin typeface="나눔바른고딕" panose="020B0603020101020101" charset="-127"/>
                <a:ea typeface="나눔바른고딕" panose="020B0603020101020101" charset="-127"/>
              </a:rPr>
              <a:t>더 이상 어려워 하실 필요가 없습니다</a:t>
            </a:r>
            <a:r>
              <a:rPr lang="en-US" altLang="ko-KR" dirty="0">
                <a:latin typeface="나눔바른고딕" panose="020B0603020101020101" charset="-127"/>
                <a:ea typeface="나눔바른고딕" panose="020B0603020101020101" charset="-127"/>
              </a:rPr>
              <a:t>. </a:t>
            </a:r>
            <a:endParaRPr lang="ko-KR" altLang="en-US" dirty="0">
              <a:latin typeface="나눔바른고딕" panose="020B0603020101020101" charset="-127"/>
              <a:ea typeface="나눔바른고딕" panose="020B0603020101020101" charset="-127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73940F43-5051-4AD5-9D53-7CFE8C1AC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641" y="2470983"/>
            <a:ext cx="850669" cy="79315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F3B74A23-090A-4F75-BCC8-0EA12F24E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641" y="4467957"/>
            <a:ext cx="905160" cy="735631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2F1743C0-8B25-4D61-84AF-147E81AF0E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3825" y="2457361"/>
            <a:ext cx="947541" cy="8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D028091-135A-4213-A90B-860478E0E2FE}"/>
              </a:ext>
            </a:extLst>
          </p:cNvPr>
          <p:cNvSpPr txBox="1"/>
          <p:nvPr/>
        </p:nvSpPr>
        <p:spPr>
          <a:xfrm>
            <a:off x="664204" y="1388997"/>
            <a:ext cx="4300471" cy="119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단순하게 표시되던 과금 정보를 리소스별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서비스별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지역별로 나눠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기간별로 확인할 수 있는 기능으로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과금에 대한 정확한 분석을 바탕으로 낭비되는 리소스를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최소화 할 수 있습니다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7E674-3C45-4E04-80E2-61F385FB6F86}"/>
              </a:ext>
            </a:extLst>
          </p:cNvPr>
          <p:cNvSpPr txBox="1"/>
          <p:nvPr/>
        </p:nvSpPr>
        <p:spPr>
          <a:xfrm>
            <a:off x="664204" y="2840377"/>
            <a:ext cx="4300471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최근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예상 비용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사용 내역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서비스별 월간 비용 트렌드 분석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리소스별 월간 비용 트렌드 분석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지역별 월간 비용 트렌드 분석 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3C46ED0-66E2-415B-AD39-40F183B07FA6}"/>
              </a:ext>
            </a:extLst>
          </p:cNvPr>
          <p:cNvCxnSpPr>
            <a:cxnSpLocks/>
          </p:cNvCxnSpPr>
          <p:nvPr/>
        </p:nvCxnSpPr>
        <p:spPr>
          <a:xfrm>
            <a:off x="766748" y="2722163"/>
            <a:ext cx="23090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>
            <a:extLst>
              <a:ext uri="{FF2B5EF4-FFF2-40B4-BE49-F238E27FC236}">
                <a16:creationId xmlns:a16="http://schemas.microsoft.com/office/drawing/2014/main" id="{7BD3DE0B-7BAF-4AA2-B167-26A2F10EE850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01. Billing Management </a:t>
            </a:r>
            <a:endParaRPr lang="ko-KR" altLang="en-US" sz="3500" dirty="0">
              <a:solidFill>
                <a:schemeClr val="tx1">
                  <a:lumMod val="95000"/>
                  <a:lumOff val="5000"/>
                </a:schemeClr>
              </a:solidFill>
              <a:latin typeface="Fira Sans SemiBold" panose="020B0603050000020004" pitchFamily="34" charset="0"/>
              <a:ea typeface="나눔바른고딕" panose="020B0603020101020101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44CE93A-3607-4D53-AC2F-4B8B4118830A}"/>
              </a:ext>
            </a:extLst>
          </p:cNvPr>
          <p:cNvGrpSpPr/>
          <p:nvPr/>
        </p:nvGrpSpPr>
        <p:grpSpPr>
          <a:xfrm>
            <a:off x="5266078" y="1964971"/>
            <a:ext cx="5613854" cy="3873003"/>
            <a:chOff x="5266078" y="1964971"/>
            <a:chExt cx="5613854" cy="3873003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FED9C70-FFA6-4C07-B0A6-6FD06C8D8D2B}"/>
                </a:ext>
              </a:extLst>
            </p:cNvPr>
            <p:cNvGrpSpPr/>
            <p:nvPr/>
          </p:nvGrpSpPr>
          <p:grpSpPr>
            <a:xfrm>
              <a:off x="5266078" y="2585478"/>
              <a:ext cx="5613853" cy="3252496"/>
              <a:chOff x="5266078" y="2538113"/>
              <a:chExt cx="5613853" cy="3252496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AF1117F5-3AD0-46ED-A9C3-C0E8D2BD94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925" t="6717" r="368" b="8507"/>
              <a:stretch/>
            </p:blipFill>
            <p:spPr>
              <a:xfrm>
                <a:off x="5266078" y="2538113"/>
                <a:ext cx="5602797" cy="2687596"/>
              </a:xfrm>
              <a:prstGeom prst="rect">
                <a:avLst/>
              </a:prstGeom>
            </p:spPr>
          </p:pic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C568357E-5223-4AC0-A611-C34FCB7D7F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981" t="9598" r="261" b="39773"/>
              <a:stretch/>
            </p:blipFill>
            <p:spPr>
              <a:xfrm>
                <a:off x="5266344" y="4184138"/>
                <a:ext cx="5613587" cy="1606471"/>
              </a:xfrm>
              <a:prstGeom prst="rect">
                <a:avLst/>
              </a:prstGeom>
            </p:spPr>
          </p:pic>
        </p:grp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DA0B8C3-1738-4E4D-A278-F3555FB9F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8280"/>
            <a:stretch/>
          </p:blipFill>
          <p:spPr>
            <a:xfrm>
              <a:off x="5266079" y="1964971"/>
              <a:ext cx="5613853" cy="620507"/>
            </a:xfrm>
            <a:prstGeom prst="rect">
              <a:avLst/>
            </a:prstGeom>
          </p:spPr>
        </p:pic>
      </p:grpSp>
      <p:pic>
        <p:nvPicPr>
          <p:cNvPr id="11" name="그림 10" descr="모니터이(가) 표시된 사진&#10;&#10;자동 생성된 설명">
            <a:extLst>
              <a:ext uri="{FF2B5EF4-FFF2-40B4-BE49-F238E27FC236}">
                <a16:creationId xmlns:a16="http://schemas.microsoft.com/office/drawing/2014/main" id="{2F880807-7889-472B-9E53-8C0210BEF4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35" b="12207"/>
          <a:stretch/>
        </p:blipFill>
        <p:spPr>
          <a:xfrm>
            <a:off x="4037934" y="1453794"/>
            <a:ext cx="8376830" cy="4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63A6B48-CCBF-455D-8B95-2DA51FEF5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679"/>
          <a:stretch/>
        </p:blipFill>
        <p:spPr>
          <a:xfrm>
            <a:off x="5266079" y="1975858"/>
            <a:ext cx="5613853" cy="60912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F1B09A9-61AD-4679-B7FE-7332C7DFA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6" t="21178" r="17413" b="9199"/>
          <a:stretch/>
        </p:blipFill>
        <p:spPr>
          <a:xfrm>
            <a:off x="5277102" y="2416198"/>
            <a:ext cx="5602830" cy="298800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4BAFD1D-49B4-4FC1-939E-54CC02F42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25"/>
          <a:stretch/>
        </p:blipFill>
        <p:spPr>
          <a:xfrm>
            <a:off x="5266079" y="1964971"/>
            <a:ext cx="5613853" cy="4906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028091-135A-4213-A90B-860478E0E2FE}"/>
              </a:ext>
            </a:extLst>
          </p:cNvPr>
          <p:cNvSpPr txBox="1"/>
          <p:nvPr/>
        </p:nvSpPr>
        <p:spPr>
          <a:xfrm>
            <a:off x="664204" y="1388997"/>
            <a:ext cx="4300471" cy="119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고객의 소중한 자산을 잘 관리하고 운영하기 위해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자산 현황을 실시간으로 확인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하실 수 있는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통합된 대시보드를 이용해 사용량 증감에 따른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비용 예산 측정 등 다각적으로 분석하실 수 있습니다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. 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7E674-3C45-4E04-80E2-61F385FB6F86}"/>
              </a:ext>
            </a:extLst>
          </p:cNvPr>
          <p:cNvSpPr txBox="1"/>
          <p:nvPr/>
        </p:nvSpPr>
        <p:spPr>
          <a:xfrm>
            <a:off x="664204" y="2840377"/>
            <a:ext cx="430047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어셋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대시보드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서버 사용 현황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DB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사용 현황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스토리지 사용 현황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네트워크 사용 현황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리소스 사용 현황 등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3C46ED0-66E2-415B-AD39-40F183B07FA6}"/>
              </a:ext>
            </a:extLst>
          </p:cNvPr>
          <p:cNvCxnSpPr>
            <a:cxnSpLocks/>
          </p:cNvCxnSpPr>
          <p:nvPr/>
        </p:nvCxnSpPr>
        <p:spPr>
          <a:xfrm>
            <a:off x="766748" y="2722163"/>
            <a:ext cx="23090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>
            <a:extLst>
              <a:ext uri="{FF2B5EF4-FFF2-40B4-BE49-F238E27FC236}">
                <a16:creationId xmlns:a16="http://schemas.microsoft.com/office/drawing/2014/main" id="{7BD3DE0B-7BAF-4AA2-B167-26A2F10EE850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02. Asset Management </a:t>
            </a:r>
            <a:endParaRPr lang="ko-KR" altLang="en-US" sz="3500" dirty="0">
              <a:solidFill>
                <a:schemeClr val="tx1">
                  <a:lumMod val="95000"/>
                  <a:lumOff val="5000"/>
                </a:schemeClr>
              </a:solidFill>
              <a:latin typeface="Fira Sans SemiBold" panose="020B0603050000020004" pitchFamily="34" charset="0"/>
              <a:ea typeface="나눔바른고딕" panose="020B0603020101020101" pitchFamily="50" charset="-127"/>
            </a:endParaRPr>
          </a:p>
        </p:txBody>
      </p:sp>
      <p:pic>
        <p:nvPicPr>
          <p:cNvPr id="20" name="그림 19" descr="모니터이(가) 표시된 사진&#10;&#10;자동 생성된 설명">
            <a:extLst>
              <a:ext uri="{FF2B5EF4-FFF2-40B4-BE49-F238E27FC236}">
                <a16:creationId xmlns:a16="http://schemas.microsoft.com/office/drawing/2014/main" id="{2D0DDCF1-F976-41C1-8AFD-088B14436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35" b="12207"/>
          <a:stretch/>
        </p:blipFill>
        <p:spPr>
          <a:xfrm>
            <a:off x="4037934" y="1453794"/>
            <a:ext cx="8376830" cy="4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9AE83BEE-9251-4DD5-98B7-A27285133095}"/>
              </a:ext>
            </a:extLst>
          </p:cNvPr>
          <p:cNvGrpSpPr/>
          <p:nvPr/>
        </p:nvGrpSpPr>
        <p:grpSpPr>
          <a:xfrm>
            <a:off x="5266079" y="1964971"/>
            <a:ext cx="5640070" cy="3601857"/>
            <a:chOff x="5266079" y="1964971"/>
            <a:chExt cx="5640070" cy="3601857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950CB2F-0058-44FC-B3E8-A339A0910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5" t="15624" r="26468" b="27755"/>
            <a:stretch/>
          </p:blipFill>
          <p:spPr>
            <a:xfrm>
              <a:off x="5309950" y="2458401"/>
              <a:ext cx="5596199" cy="3108427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755AAECE-DA7F-43E7-B138-0CF091CBF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2825"/>
            <a:stretch/>
          </p:blipFill>
          <p:spPr>
            <a:xfrm>
              <a:off x="5266079" y="1964971"/>
              <a:ext cx="5613853" cy="490677"/>
            </a:xfrm>
            <a:prstGeom prst="rect">
              <a:avLst/>
            </a:prstGeom>
          </p:spPr>
        </p:pic>
      </p:grpSp>
      <p:pic>
        <p:nvPicPr>
          <p:cNvPr id="22" name="그림 21" descr="모니터이(가) 표시된 사진&#10;&#10;자동 생성된 설명">
            <a:extLst>
              <a:ext uri="{FF2B5EF4-FFF2-40B4-BE49-F238E27FC236}">
                <a16:creationId xmlns:a16="http://schemas.microsoft.com/office/drawing/2014/main" id="{74B99418-A727-4ACD-88A4-6E1592330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35" b="12207"/>
          <a:stretch/>
        </p:blipFill>
        <p:spPr>
          <a:xfrm>
            <a:off x="4037934" y="1453794"/>
            <a:ext cx="8376830" cy="48613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028091-135A-4213-A90B-860478E0E2FE}"/>
              </a:ext>
            </a:extLst>
          </p:cNvPr>
          <p:cNvSpPr txBox="1"/>
          <p:nvPr/>
        </p:nvSpPr>
        <p:spPr>
          <a:xfrm>
            <a:off x="664204" y="1388997"/>
            <a:ext cx="4300471" cy="14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다양하고 복잡하게 퍼져 있는 클라우드 리소스를 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ClooOps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로 한 곳에서 편리하게 통합 관리 할 수 있습니다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리소스에 대한 모니터링 헬스체크가 제공되며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클루커스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매니지드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서비스 이용 고객에게는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Grafana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를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활용한 실시간 분석 대시보드를 제공해 드리고 있습니다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3C46ED0-66E2-415B-AD39-40F183B07FA6}"/>
              </a:ext>
            </a:extLst>
          </p:cNvPr>
          <p:cNvCxnSpPr>
            <a:cxnSpLocks/>
          </p:cNvCxnSpPr>
          <p:nvPr/>
        </p:nvCxnSpPr>
        <p:spPr>
          <a:xfrm>
            <a:off x="766748" y="2901459"/>
            <a:ext cx="23090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>
            <a:extLst>
              <a:ext uri="{FF2B5EF4-FFF2-40B4-BE49-F238E27FC236}">
                <a16:creationId xmlns:a16="http://schemas.microsoft.com/office/drawing/2014/main" id="{7BD3DE0B-7BAF-4AA2-B167-26A2F10EE850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03. Monitoring</a:t>
            </a:r>
            <a:r>
              <a:rPr lang="ko-KR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 </a:t>
            </a: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Dashboard </a:t>
            </a:r>
            <a:endParaRPr lang="ko-KR" altLang="en-US" sz="3500" dirty="0">
              <a:solidFill>
                <a:schemeClr val="tx1">
                  <a:lumMod val="95000"/>
                  <a:lumOff val="5000"/>
                </a:schemeClr>
              </a:solidFill>
              <a:latin typeface="Fira Sans SemiBold" panose="020B0603050000020004" pitchFamily="34" charset="0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EA7F4-6AA9-4C94-B271-CA6468897D3B}"/>
              </a:ext>
            </a:extLst>
          </p:cNvPr>
          <p:cNvSpPr txBox="1"/>
          <p:nvPr/>
        </p:nvSpPr>
        <p:spPr>
          <a:xfrm>
            <a:off x="663388" y="5025179"/>
            <a:ext cx="3864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7297B"/>
                </a:solidFill>
                <a:ea typeface="+mj-ea"/>
              </a:rPr>
              <a:t>*** </a:t>
            </a:r>
            <a:r>
              <a:rPr lang="ko-KR" altLang="en-US" sz="900" dirty="0" err="1">
                <a:solidFill>
                  <a:srgbClr val="67297B"/>
                </a:solidFill>
                <a:ea typeface="+mj-ea"/>
              </a:rPr>
              <a:t>클루커스</a:t>
            </a:r>
            <a:r>
              <a:rPr lang="ko-KR" altLang="en-US" sz="900" dirty="0">
                <a:solidFill>
                  <a:srgbClr val="67297B"/>
                </a:solidFill>
                <a:ea typeface="+mj-ea"/>
              </a:rPr>
              <a:t> </a:t>
            </a:r>
            <a:r>
              <a:rPr lang="ko-KR" altLang="en-US" sz="900" dirty="0" err="1">
                <a:solidFill>
                  <a:srgbClr val="67297B"/>
                </a:solidFill>
                <a:ea typeface="+mj-ea"/>
              </a:rPr>
              <a:t>매니지드</a:t>
            </a:r>
            <a:r>
              <a:rPr lang="ko-KR" altLang="en-US" sz="900" dirty="0">
                <a:solidFill>
                  <a:srgbClr val="67297B"/>
                </a:solidFill>
                <a:ea typeface="+mj-ea"/>
              </a:rPr>
              <a:t> 서비스 이용 고객에게 제공되는 서비스 입니다</a:t>
            </a:r>
            <a:r>
              <a:rPr lang="en-US" altLang="ko-KR" sz="900" dirty="0">
                <a:solidFill>
                  <a:srgbClr val="67297B"/>
                </a:solidFill>
                <a:ea typeface="+mj-ea"/>
              </a:rPr>
              <a:t>. </a:t>
            </a:r>
            <a:endParaRPr lang="ko-KR" altLang="en-US" sz="900" dirty="0">
              <a:solidFill>
                <a:srgbClr val="67297B"/>
              </a:solidFill>
              <a:ea typeface="+mj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7E674-3C45-4E04-80E2-61F385FB6F86}"/>
              </a:ext>
            </a:extLst>
          </p:cNvPr>
          <p:cNvSpPr txBox="1"/>
          <p:nvPr/>
        </p:nvSpPr>
        <p:spPr>
          <a:xfrm>
            <a:off x="664204" y="3019673"/>
            <a:ext cx="430047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Monitoring Tool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Monitoring CPU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Monitoring Disk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Monitoring Network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D08C03C-1CAA-466F-9C7B-BF9DE9F2473E}"/>
              </a:ext>
            </a:extLst>
          </p:cNvPr>
          <p:cNvGrpSpPr/>
          <p:nvPr/>
        </p:nvGrpSpPr>
        <p:grpSpPr>
          <a:xfrm>
            <a:off x="4778597" y="3296982"/>
            <a:ext cx="7246626" cy="3108427"/>
            <a:chOff x="3396272" y="3098409"/>
            <a:chExt cx="7246626" cy="3108427"/>
          </a:xfrm>
        </p:grpSpPr>
        <p:pic>
          <p:nvPicPr>
            <p:cNvPr id="12" name="그림 11" descr="모니터이(가) 표시된 사진&#10;&#10;자동 생성된 설명">
              <a:extLst>
                <a:ext uri="{FF2B5EF4-FFF2-40B4-BE49-F238E27FC236}">
                  <a16:creationId xmlns:a16="http://schemas.microsoft.com/office/drawing/2014/main" id="{6D25F4DF-190B-4A6A-98E8-9A7614451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" t="9736" r="13107" b="40353"/>
            <a:stretch/>
          </p:blipFill>
          <p:spPr>
            <a:xfrm>
              <a:off x="3396272" y="3098409"/>
              <a:ext cx="7246626" cy="3108427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7B73DC2-6796-4865-8D4A-BA134304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817" y="3607925"/>
              <a:ext cx="5598670" cy="2598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83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4D18B18D-1C9D-426B-AA83-FD147C1F0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25"/>
          <a:stretch/>
        </p:blipFill>
        <p:spPr>
          <a:xfrm>
            <a:off x="5266079" y="1964971"/>
            <a:ext cx="5613853" cy="49067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B25144D-D59F-4EFC-B1D1-A2FAA1B0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57" t="1624" r="17099" b="8824"/>
          <a:stretch/>
        </p:blipFill>
        <p:spPr>
          <a:xfrm>
            <a:off x="5200650" y="2431833"/>
            <a:ext cx="5679281" cy="3226092"/>
          </a:xfrm>
          <a:prstGeom prst="rect">
            <a:avLst/>
          </a:prstGeom>
        </p:spPr>
      </p:pic>
      <p:pic>
        <p:nvPicPr>
          <p:cNvPr id="23" name="그림 22" descr="모니터이(가) 표시된 사진&#10;&#10;자동 생성된 설명">
            <a:extLst>
              <a:ext uri="{FF2B5EF4-FFF2-40B4-BE49-F238E27FC236}">
                <a16:creationId xmlns:a16="http://schemas.microsoft.com/office/drawing/2014/main" id="{3B34251B-DF96-4654-A960-BD5F98241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35" b="12207"/>
          <a:stretch/>
        </p:blipFill>
        <p:spPr>
          <a:xfrm>
            <a:off x="4037934" y="1453794"/>
            <a:ext cx="8376830" cy="48613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028091-135A-4213-A90B-860478E0E2FE}"/>
              </a:ext>
            </a:extLst>
          </p:cNvPr>
          <p:cNvSpPr txBox="1"/>
          <p:nvPr/>
        </p:nvSpPr>
        <p:spPr>
          <a:xfrm>
            <a:off x="664204" y="1388997"/>
            <a:ext cx="4300471" cy="14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클루커스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매니지드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서비스 이용 고객은 </a:t>
            </a:r>
            <a:r>
              <a:rPr lang="en-US" altLang="ko-K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ClooOps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를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통해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SR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을 요청하실 수 있으며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클루커스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전담 컨설턴트는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이를 처리하며 처리가 어려운 상황 발생 시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Microsoft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본사에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SR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을 직접 요청하여 이슈상황에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대응해 드리고 있습니다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7E674-3C45-4E04-80E2-61F385FB6F86}"/>
              </a:ext>
            </a:extLst>
          </p:cNvPr>
          <p:cNvSpPr txBox="1"/>
          <p:nvPr/>
        </p:nvSpPr>
        <p:spPr>
          <a:xfrm>
            <a:off x="664204" y="3019673"/>
            <a:ext cx="43004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Service Request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Service Request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추가 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3C46ED0-66E2-415B-AD39-40F183B07FA6}"/>
              </a:ext>
            </a:extLst>
          </p:cNvPr>
          <p:cNvCxnSpPr>
            <a:cxnSpLocks/>
          </p:cNvCxnSpPr>
          <p:nvPr/>
        </p:nvCxnSpPr>
        <p:spPr>
          <a:xfrm>
            <a:off x="766748" y="2901459"/>
            <a:ext cx="23090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>
            <a:extLst>
              <a:ext uri="{FF2B5EF4-FFF2-40B4-BE49-F238E27FC236}">
                <a16:creationId xmlns:a16="http://schemas.microsoft.com/office/drawing/2014/main" id="{7BD3DE0B-7BAF-4AA2-B167-26A2F10EE850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04. SR Management</a:t>
            </a:r>
            <a:r>
              <a:rPr lang="ko-KR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 </a:t>
            </a: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 </a:t>
            </a:r>
            <a:endParaRPr lang="ko-KR" altLang="en-US" sz="3500" dirty="0">
              <a:solidFill>
                <a:schemeClr val="tx1">
                  <a:lumMod val="95000"/>
                  <a:lumOff val="5000"/>
                </a:schemeClr>
              </a:solidFill>
              <a:latin typeface="Fira Sans SemiBold" panose="020B0603050000020004" pitchFamily="34" charset="0"/>
              <a:ea typeface="나눔바른고딕" panose="020B060302010102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FB3AE-085B-4C27-AB53-23DD2C8FF9EA}"/>
              </a:ext>
            </a:extLst>
          </p:cNvPr>
          <p:cNvSpPr txBox="1"/>
          <p:nvPr/>
        </p:nvSpPr>
        <p:spPr>
          <a:xfrm>
            <a:off x="663388" y="4903694"/>
            <a:ext cx="3409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67297B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*** </a:t>
            </a:r>
            <a:r>
              <a:rPr lang="ko-KR" altLang="en-US" sz="900" dirty="0" err="1">
                <a:solidFill>
                  <a:srgbClr val="67297B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클루커스</a:t>
            </a:r>
            <a:r>
              <a:rPr lang="ko-KR" altLang="en-US" sz="900" dirty="0">
                <a:solidFill>
                  <a:srgbClr val="67297B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 </a:t>
            </a:r>
            <a:r>
              <a:rPr lang="ko-KR" altLang="en-US" sz="900" dirty="0" err="1">
                <a:solidFill>
                  <a:srgbClr val="67297B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매니지드</a:t>
            </a:r>
            <a:r>
              <a:rPr lang="ko-KR" altLang="en-US" sz="900" dirty="0">
                <a:solidFill>
                  <a:srgbClr val="67297B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 서비스 이용 고객에게 제공되는 서비스 입니다</a:t>
            </a:r>
            <a:r>
              <a:rPr lang="en-US" altLang="ko-KR" sz="900" dirty="0">
                <a:solidFill>
                  <a:srgbClr val="67297B"/>
                </a:solidFill>
                <a:latin typeface="Fira Sans" panose="020B0503050000020004" pitchFamily="34" charset="0"/>
                <a:ea typeface="나눔바른고딕" panose="020B0603020101020101" pitchFamily="50" charset="-127"/>
              </a:rPr>
              <a:t>. </a:t>
            </a:r>
            <a:endParaRPr lang="ko-KR" altLang="en-US" sz="900" dirty="0">
              <a:solidFill>
                <a:srgbClr val="67297B"/>
              </a:solidFill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ED306EE6-19EC-4754-9842-561023932C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259" r="55199" b="8432"/>
          <a:stretch/>
        </p:blipFill>
        <p:spPr>
          <a:xfrm>
            <a:off x="6219348" y="1250878"/>
            <a:ext cx="561600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30314B8-1D8B-43C4-85EA-D7FD28555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25"/>
          <a:stretch/>
        </p:blipFill>
        <p:spPr>
          <a:xfrm>
            <a:off x="5266079" y="1964971"/>
            <a:ext cx="5613853" cy="49067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C735BA7-C110-41C5-995A-2A062C1DC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7" t="9988" r="7308" b="17274"/>
          <a:stretch/>
        </p:blipFill>
        <p:spPr>
          <a:xfrm>
            <a:off x="5266080" y="2458124"/>
            <a:ext cx="5601346" cy="31949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028091-135A-4213-A90B-860478E0E2FE}"/>
              </a:ext>
            </a:extLst>
          </p:cNvPr>
          <p:cNvSpPr txBox="1"/>
          <p:nvPr/>
        </p:nvSpPr>
        <p:spPr>
          <a:xfrm>
            <a:off x="664204" y="1388997"/>
            <a:ext cx="4300471" cy="14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로그관리기능을 통해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Azure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로 수집되는 로그들을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특정 기준별로 분류하여 실시간으로 분류하여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관리할 수 있습니다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시스템 운영에 영향을 미칠 수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있는 로그의 경우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SR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기능과 연동하여 신속하게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대응할 수 있도록 합니다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7E674-3C45-4E04-80E2-61F385FB6F86}"/>
              </a:ext>
            </a:extLst>
          </p:cNvPr>
          <p:cNvSpPr txBox="1"/>
          <p:nvPr/>
        </p:nvSpPr>
        <p:spPr>
          <a:xfrm>
            <a:off x="664204" y="3019673"/>
            <a:ext cx="430047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Access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Log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분석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Event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Log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분석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Activity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Log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분석  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3C46ED0-66E2-415B-AD39-40F183B07FA6}"/>
              </a:ext>
            </a:extLst>
          </p:cNvPr>
          <p:cNvCxnSpPr>
            <a:cxnSpLocks/>
          </p:cNvCxnSpPr>
          <p:nvPr/>
        </p:nvCxnSpPr>
        <p:spPr>
          <a:xfrm>
            <a:off x="766748" y="2901459"/>
            <a:ext cx="23090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>
            <a:extLst>
              <a:ext uri="{FF2B5EF4-FFF2-40B4-BE49-F238E27FC236}">
                <a16:creationId xmlns:a16="http://schemas.microsoft.com/office/drawing/2014/main" id="{7BD3DE0B-7BAF-4AA2-B167-26A2F10EE850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05. Log Management</a:t>
            </a:r>
            <a:r>
              <a:rPr lang="ko-KR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 </a:t>
            </a: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 </a:t>
            </a:r>
            <a:endParaRPr lang="ko-KR" altLang="en-US" sz="3500" dirty="0">
              <a:solidFill>
                <a:schemeClr val="tx1">
                  <a:lumMod val="95000"/>
                  <a:lumOff val="5000"/>
                </a:schemeClr>
              </a:solidFill>
              <a:latin typeface="Fira Sans SemiBold" panose="020B0603050000020004" pitchFamily="34" charset="0"/>
              <a:ea typeface="나눔바른고딕" panose="020B0603020101020101" pitchFamily="50" charset="-127"/>
            </a:endParaRPr>
          </a:p>
        </p:txBody>
      </p:sp>
      <p:pic>
        <p:nvPicPr>
          <p:cNvPr id="23" name="그림 22" descr="모니터이(가) 표시된 사진&#10;&#10;자동 생성된 설명">
            <a:extLst>
              <a:ext uri="{FF2B5EF4-FFF2-40B4-BE49-F238E27FC236}">
                <a16:creationId xmlns:a16="http://schemas.microsoft.com/office/drawing/2014/main" id="{3B34251B-DF96-4654-A960-BD5F98241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35" b="12207"/>
          <a:stretch/>
        </p:blipFill>
        <p:spPr>
          <a:xfrm>
            <a:off x="4037934" y="1453794"/>
            <a:ext cx="8376830" cy="4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FE84A2-CFDF-44AF-BAD7-6BB0A6168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8" t="23107" r="7504" b="8140"/>
          <a:stretch/>
        </p:blipFill>
        <p:spPr>
          <a:xfrm>
            <a:off x="5284868" y="2455648"/>
            <a:ext cx="5597650" cy="30620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2F4A933-16F8-4D85-9701-6F67A1BBB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825"/>
          <a:stretch/>
        </p:blipFill>
        <p:spPr>
          <a:xfrm>
            <a:off x="5266079" y="1964971"/>
            <a:ext cx="5613853" cy="490677"/>
          </a:xfrm>
          <a:prstGeom prst="rect">
            <a:avLst/>
          </a:prstGeom>
        </p:spPr>
      </p:pic>
      <p:pic>
        <p:nvPicPr>
          <p:cNvPr id="23" name="그림 22" descr="모니터이(가) 표시된 사진&#10;&#10;자동 생성된 설명">
            <a:extLst>
              <a:ext uri="{FF2B5EF4-FFF2-40B4-BE49-F238E27FC236}">
                <a16:creationId xmlns:a16="http://schemas.microsoft.com/office/drawing/2014/main" id="{3B34251B-DF96-4654-A960-BD5F98241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35" b="12207"/>
          <a:stretch/>
        </p:blipFill>
        <p:spPr>
          <a:xfrm>
            <a:off x="4037934" y="1453794"/>
            <a:ext cx="8376830" cy="48613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028091-135A-4213-A90B-860478E0E2FE}"/>
              </a:ext>
            </a:extLst>
          </p:cNvPr>
          <p:cNvSpPr txBox="1"/>
          <p:nvPr/>
        </p:nvSpPr>
        <p:spPr>
          <a:xfrm>
            <a:off x="664204" y="1388997"/>
            <a:ext cx="4300471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다양한 리소스의 분석에 근거해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지출을 줄이고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비즈니스 효율성을 높이는 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클라우드 운영 권장 사항을 제시해 드립니다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7E674-3C45-4E04-80E2-61F385FB6F86}"/>
              </a:ext>
            </a:extLst>
          </p:cNvPr>
          <p:cNvSpPr txBox="1"/>
          <p:nvPr/>
        </p:nvSpPr>
        <p:spPr>
          <a:xfrm>
            <a:off x="664204" y="2532280"/>
            <a:ext cx="430047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Advisor Recommendations 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3C46ED0-66E2-415B-AD39-40F183B07FA6}"/>
              </a:ext>
            </a:extLst>
          </p:cNvPr>
          <p:cNvCxnSpPr>
            <a:cxnSpLocks/>
          </p:cNvCxnSpPr>
          <p:nvPr/>
        </p:nvCxnSpPr>
        <p:spPr>
          <a:xfrm>
            <a:off x="766748" y="2414066"/>
            <a:ext cx="23090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>
            <a:extLst>
              <a:ext uri="{FF2B5EF4-FFF2-40B4-BE49-F238E27FC236}">
                <a16:creationId xmlns:a16="http://schemas.microsoft.com/office/drawing/2014/main" id="{7BD3DE0B-7BAF-4AA2-B167-26A2F10EE850}"/>
              </a:ext>
            </a:extLst>
          </p:cNvPr>
          <p:cNvSpPr txBox="1">
            <a:spLocks/>
          </p:cNvSpPr>
          <p:nvPr/>
        </p:nvSpPr>
        <p:spPr>
          <a:xfrm>
            <a:off x="636496" y="137386"/>
            <a:ext cx="7718612" cy="131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06. Advisor </a:t>
            </a:r>
            <a:r>
              <a:rPr lang="ko-KR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 </a:t>
            </a:r>
            <a:r>
              <a:rPr lang="en-US" altLang="ko-KR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SemiBold" panose="020B0603050000020004" pitchFamily="34" charset="0"/>
                <a:ea typeface="나눔바른고딕" panose="020B0603020101020101" pitchFamily="50" charset="-127"/>
              </a:rPr>
              <a:t> </a:t>
            </a:r>
            <a:endParaRPr lang="ko-KR" altLang="en-US" sz="3500" dirty="0">
              <a:solidFill>
                <a:schemeClr val="tx1">
                  <a:lumMod val="95000"/>
                  <a:lumOff val="5000"/>
                </a:schemeClr>
              </a:solidFill>
              <a:latin typeface="Fira Sans SemiBold" panose="020B0603050000020004" pitchFamily="34" charset="0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91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786</Words>
  <Application>Microsoft Office PowerPoint</Application>
  <PresentationFormat>와이드스크린</PresentationFormat>
  <Paragraphs>165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Arial</vt:lpstr>
      <vt:lpstr>맑은 고딕</vt:lpstr>
      <vt:lpstr>Fira Sans</vt:lpstr>
      <vt:lpstr>나눔바른고딕</vt:lpstr>
      <vt:lpstr>Fira Sans SemiBold</vt:lpstr>
      <vt:lpstr>Fira Sans Medium</vt:lpstr>
      <vt:lpstr>Fira Sans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Ryangjung</dc:creator>
  <cp:lastModifiedBy>김 량정</cp:lastModifiedBy>
  <cp:revision>151</cp:revision>
  <dcterms:created xsi:type="dcterms:W3CDTF">2019-08-05T07:12:28Z</dcterms:created>
  <dcterms:modified xsi:type="dcterms:W3CDTF">2019-09-16T00:22:02Z</dcterms:modified>
</cp:coreProperties>
</file>